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4"/>
  </p:sldMasterIdLst>
  <p:notesMasterIdLst>
    <p:notesMasterId r:id="rId19"/>
  </p:notesMasterIdLst>
  <p:sldIdLst>
    <p:sldId id="267" r:id="rId5"/>
    <p:sldId id="256" r:id="rId6"/>
    <p:sldId id="257" r:id="rId7"/>
    <p:sldId id="266" r:id="rId8"/>
    <p:sldId id="270" r:id="rId9"/>
    <p:sldId id="271" r:id="rId10"/>
    <p:sldId id="274" r:id="rId11"/>
    <p:sldId id="273" r:id="rId12"/>
    <p:sldId id="276" r:id="rId13"/>
    <p:sldId id="275" r:id="rId14"/>
    <p:sldId id="277" r:id="rId15"/>
    <p:sldId id="278" r:id="rId16"/>
    <p:sldId id="269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DDBD2B-5D92-D571-3100-3BFCD89EF3DB}" v="249" dt="2024-06-25T03:52:13.139"/>
    <p1510:client id="{BABE3585-A82A-4C72-3B34-D60D962453BA}" v="1821" dt="2024-06-25T05:49:21.1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4BAFC-23D7-40D5-89C2-0C23F54AA97A}" type="datetimeFigureOut">
              <a:t>6/24/2024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F569DA-CA2E-4F47-BD9E-B8E9217FE5A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279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5099-B3AD-44D7-919B-BCB6DC3E7F21}" type="datetimeFigureOut">
              <a:rPr lang="en-US" dirty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325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115DA-6CBC-4AEF-A85F-371C66916CF8}" type="datetimeFigureOut">
              <a:rPr lang="en-US" dirty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1710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07E4-95E8-4ABC-B20B-51235318A487}" type="datetimeFigureOut">
              <a:rPr lang="en-US" dirty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961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F121-2723-4D35-ADA9-215CD054C4BC}" type="datetimeFigureOut">
              <a:rPr lang="en-US" dirty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2161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54BA-4BC6-480F-839C-951A49B248A9}" type="datetimeFigureOut">
              <a:rPr lang="en-US" dirty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441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DD0EA-4726-4440-BF9D-E88296FC3068}" type="datetimeFigureOut">
              <a:rPr lang="en-US" dirty="0"/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302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AD10D-99D1-46B2-A85A-C16850FCF8CF}" type="datetimeFigureOut">
              <a:rPr lang="en-US" dirty="0"/>
              <a:t>6/24/2024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04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67E51-34D6-4E3D-8F41-CC63EA446EDD}" type="datetimeFigureOut">
              <a:rPr lang="en-US" dirty="0"/>
              <a:t>6/24/2024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19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E550-CE3F-497F-B953-7DE0932F91C0}" type="datetimeFigureOut">
              <a:rPr lang="en-US" dirty="0"/>
              <a:t>6/24/2024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084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0BF4-BAA0-4539-95F2-9C4277F97478}" type="datetimeFigureOut">
              <a:rPr lang="en-US" dirty="0"/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97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9884E-D945-496C-84BE-49C61F78F9EC}" type="datetimeFigureOut">
              <a:rPr lang="en-US" dirty="0"/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6853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CD438618-DEE5-47CF-A8B2-A9E090D503CD}" type="datetimeFigureOut">
              <a:rPr lang="en-US" dirty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698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  <p15:guide id="8" orient="horz" pos="4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ista.com/topics/842/netflix/#topicOverview" TargetMode="External"/><Relationship Id="rId7" Type="http://schemas.openxmlformats.org/officeDocument/2006/relationships/image" Target="../media/image2.png"/><Relationship Id="rId2" Type="http://schemas.openxmlformats.org/officeDocument/2006/relationships/hyperlink" Target="https://www.macrotrends.net/stocks/charts/NFLX/netflix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kaggle.com/datasets/ruchi798/movies-on-netflix-prime-video-hulu-and-disney" TargetMode="External"/><Relationship Id="rId5" Type="http://schemas.openxmlformats.org/officeDocument/2006/relationships/hyperlink" Target="https://www.kaggle.com/datasets/shivamb/netflix-shows" TargetMode="External"/><Relationship Id="rId4" Type="http://schemas.openxmlformats.org/officeDocument/2006/relationships/hyperlink" Target="https://www.kaggle.com/datasets/arnavsmayan/netflix-userbase-dataset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2E0FE6-6437-37EC-49F1-6FEBE4140155}"/>
              </a:ext>
            </a:extLst>
          </p:cNvPr>
          <p:cNvSpPr/>
          <p:nvPr/>
        </p:nvSpPr>
        <p:spPr>
          <a:xfrm>
            <a:off x="135157" y="110584"/>
            <a:ext cx="11921612" cy="6636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ed and white logo&#10;&#10;Description automatically generated">
            <a:extLst>
              <a:ext uri="{FF2B5EF4-FFF2-40B4-BE49-F238E27FC236}">
                <a16:creationId xmlns:a16="http://schemas.microsoft.com/office/drawing/2014/main" id="{70FD89EA-CF14-9698-BDF7-9665979EA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8427" y="480011"/>
            <a:ext cx="2076450" cy="2076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18BCC3-32AA-87DB-04B0-7F77CEA69873}"/>
              </a:ext>
            </a:extLst>
          </p:cNvPr>
          <p:cNvSpPr txBox="1"/>
          <p:nvPr/>
        </p:nvSpPr>
        <p:spPr>
          <a:xfrm>
            <a:off x="2168248" y="2707059"/>
            <a:ext cx="7851561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latin typeface="Times New Roman"/>
                <a:cs typeface="Times New Roman"/>
              </a:rPr>
              <a:t>Decision Support and Business Intelligence</a:t>
            </a:r>
            <a:endParaRPr lang="en-US" sz="2400">
              <a:latin typeface="Times New Roman"/>
              <a:cs typeface="Times New Roman"/>
            </a:endParaRPr>
          </a:p>
          <a:p>
            <a:pPr algn="ctr"/>
            <a:r>
              <a:rPr lang="en-US" sz="2400" b="1">
                <a:latin typeface="Times New Roman"/>
                <a:cs typeface="Times New Roman"/>
              </a:rPr>
              <a:t>ALY 6060</a:t>
            </a:r>
          </a:p>
          <a:p>
            <a:pPr algn="ctr"/>
            <a:r>
              <a:rPr lang="en-US" sz="2400" b="1">
                <a:latin typeface="Times New Roman"/>
                <a:cs typeface="Times New Roman"/>
              </a:rPr>
              <a:t>Instructor: </a:t>
            </a:r>
            <a:r>
              <a:rPr lang="en-IN" sz="2400">
                <a:latin typeface="Times New Roman"/>
                <a:ea typeface="Calibri"/>
                <a:cs typeface="Times New Roman"/>
              </a:rPr>
              <a:t>Mykhaylo Trubskyy</a:t>
            </a:r>
            <a:endParaRPr lang="en-US" sz="2400">
              <a:latin typeface="Times New Roman"/>
              <a:ea typeface="Calibri"/>
              <a:cs typeface="Times New Roman"/>
            </a:endParaRPr>
          </a:p>
          <a:p>
            <a:pPr algn="ctr"/>
            <a:endParaRPr lang="en-US" sz="2400" b="1">
              <a:latin typeface="Times New Roman"/>
              <a:cs typeface="Times New Roman"/>
            </a:endParaRPr>
          </a:p>
          <a:p>
            <a:pPr algn="ctr"/>
            <a:r>
              <a:rPr lang="en-US" sz="2400">
                <a:latin typeface="Times New Roman"/>
                <a:ea typeface="Calibri"/>
                <a:cs typeface="Times New Roman"/>
              </a:rPr>
              <a:t>Ajay Deshpande</a:t>
            </a:r>
          </a:p>
          <a:p>
            <a:pPr algn="ctr"/>
            <a:r>
              <a:rPr lang="en-US" sz="2400">
                <a:latin typeface="Times New Roman"/>
                <a:ea typeface="Calibri"/>
                <a:cs typeface="Times New Roman"/>
              </a:rPr>
              <a:t>Jingjing Fan</a:t>
            </a:r>
          </a:p>
          <a:p>
            <a:pPr algn="ctr"/>
            <a:r>
              <a:rPr lang="en-US" sz="2400">
                <a:latin typeface="Times New Roman"/>
                <a:ea typeface="Calibri"/>
                <a:cs typeface="Times New Roman"/>
              </a:rPr>
              <a:t>Sairandhri Sett</a:t>
            </a:r>
          </a:p>
          <a:p>
            <a:pPr algn="ctr"/>
            <a:endParaRPr lang="en-US" sz="2400">
              <a:latin typeface="Times New Roman"/>
              <a:ea typeface="Calibri"/>
              <a:cs typeface="Times New Roman"/>
            </a:endParaRPr>
          </a:p>
          <a:p>
            <a:pPr algn="ctr"/>
            <a:r>
              <a:rPr lang="en-US" sz="2400" b="1">
                <a:latin typeface="Times New Roman"/>
                <a:ea typeface="Calibri"/>
                <a:cs typeface="Times New Roman"/>
              </a:rPr>
              <a:t>June 25, 2024</a:t>
            </a:r>
          </a:p>
        </p:txBody>
      </p:sp>
    </p:spTree>
    <p:extLst>
      <p:ext uri="{BB962C8B-B14F-4D97-AF65-F5344CB8AC3E}">
        <p14:creationId xmlns:p14="http://schemas.microsoft.com/office/powerpoint/2010/main" val="74560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logo of a dog&#10;&#10;Description automatically generated">
            <a:extLst>
              <a:ext uri="{FF2B5EF4-FFF2-40B4-BE49-F238E27FC236}">
                <a16:creationId xmlns:a16="http://schemas.microsoft.com/office/drawing/2014/main" id="{F463B9F8-BF3D-32B7-E90F-9FAB357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667" y="5897864"/>
            <a:ext cx="952500" cy="9620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7BB19F8-F26D-BB2F-2506-491021DCE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Netflix Originals: </a:t>
            </a:r>
            <a:br>
              <a:rPr lang="en-US" dirty="0"/>
            </a:br>
            <a:r>
              <a:rPr lang="en-US" sz="2700" dirty="0"/>
              <a:t>Data-Driven Content Creation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BBB29C-A1ED-EED4-C787-A90EE2D74F3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Netflix uses viewer data to tailor content, resulting in highly successful and engaging series and movies</a:t>
            </a:r>
          </a:p>
          <a:p>
            <a:r>
              <a:rPr lang="en-US" dirty="0">
                <a:ea typeface="+mn-lt"/>
                <a:cs typeface="+mn-lt"/>
              </a:rPr>
              <a:t>Comparing the Movie industry and Netflix Originals Films reveals a </a:t>
            </a:r>
            <a:r>
              <a:rPr lang="en-US">
                <a:ea typeface="+mn-lt"/>
                <a:cs typeface="+mn-lt"/>
              </a:rPr>
              <a:t>similar trend across genres and duration</a:t>
            </a:r>
          </a:p>
          <a:p>
            <a:r>
              <a:rPr lang="en-US" dirty="0">
                <a:ea typeface="+mn-lt"/>
                <a:cs typeface="+mn-lt"/>
              </a:rPr>
              <a:t>United States have highest number of "Originals" content</a:t>
            </a:r>
          </a:p>
        </p:txBody>
      </p:sp>
      <p:pic>
        <p:nvPicPr>
          <p:cNvPr id="12" name="Content Placeholder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BB68118-FFBF-0B95-1F45-DB883C33BD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02919" y="770081"/>
            <a:ext cx="5656121" cy="5327064"/>
          </a:xfrm>
        </p:spPr>
      </p:pic>
    </p:spTree>
    <p:extLst>
      <p:ext uri="{BB962C8B-B14F-4D97-AF65-F5344CB8AC3E}">
        <p14:creationId xmlns:p14="http://schemas.microsoft.com/office/powerpoint/2010/main" val="2354188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logo of a dog&#10;&#10;Description automatically generated">
            <a:extLst>
              <a:ext uri="{FF2B5EF4-FFF2-40B4-BE49-F238E27FC236}">
                <a16:creationId xmlns:a16="http://schemas.microsoft.com/office/drawing/2014/main" id="{F463B9F8-BF3D-32B7-E90F-9FAB357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667" y="5897864"/>
            <a:ext cx="952500" cy="9620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7BB19F8-F26D-BB2F-2506-491021DCE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NETFLIX GROWTH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BBB29C-A1ED-EED4-C787-A90EE2D74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9055" y="2057927"/>
            <a:ext cx="5304417" cy="38444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Pre-Originals (Till 2011): Moderate increase in subscribes of 53.6% in 2010, 33.1% in 2011</a:t>
            </a:r>
          </a:p>
          <a:p>
            <a:r>
              <a:rPr lang="en-US" dirty="0">
                <a:ea typeface="+mn-lt"/>
                <a:cs typeface="+mn-lt"/>
              </a:rPr>
              <a:t>Significant surge after 2011 launch of Originals with a peak growth of 445.8% in 2012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Steady annual growth in subscribers, profit and revenue of about 25%-35% ever since</a:t>
            </a:r>
            <a:endParaRPr lang="en-US" dirty="0"/>
          </a:p>
        </p:txBody>
      </p:sp>
      <p:pic>
        <p:nvPicPr>
          <p:cNvPr id="6" name="Content Placeholder 5" descr="A graph of growth and profit&#10;&#10;Description automatically generated">
            <a:extLst>
              <a:ext uri="{FF2B5EF4-FFF2-40B4-BE49-F238E27FC236}">
                <a16:creationId xmlns:a16="http://schemas.microsoft.com/office/drawing/2014/main" id="{72B6FB4A-3637-882F-A4F2-2829D89E96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07791" y="751642"/>
            <a:ext cx="6373058" cy="5330313"/>
          </a:xfrm>
        </p:spPr>
      </p:pic>
    </p:spTree>
    <p:extLst>
      <p:ext uri="{BB962C8B-B14F-4D97-AF65-F5344CB8AC3E}">
        <p14:creationId xmlns:p14="http://schemas.microsoft.com/office/powerpoint/2010/main" val="2401375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logo of a dog&#10;&#10;Description automatically generated">
            <a:extLst>
              <a:ext uri="{FF2B5EF4-FFF2-40B4-BE49-F238E27FC236}">
                <a16:creationId xmlns:a16="http://schemas.microsoft.com/office/drawing/2014/main" id="{F463B9F8-BF3D-32B7-E90F-9FAB357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667" y="5897864"/>
            <a:ext cx="952500" cy="9620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7BB19F8-F26D-BB2F-2506-491021DCE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Prospects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BBB29C-A1ED-EED4-C787-A90EE2D74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9055" y="2057927"/>
            <a:ext cx="5304417" cy="38444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look into the highlighted points show that Netflix growth has stunted in the recent times</a:t>
            </a:r>
          </a:p>
          <a:p>
            <a:r>
              <a:rPr lang="en-US" dirty="0"/>
              <a:t>Further analysis is required before concluding with concrete evidence</a:t>
            </a:r>
          </a:p>
          <a:p>
            <a:r>
              <a:rPr lang="en-US" dirty="0"/>
              <a:t>Some news regarding shedding light on this flatlined growth is regional market in India suffered a big hit due to compliance </a:t>
            </a:r>
            <a:r>
              <a:rPr lang="en-US"/>
              <a:t>issues</a:t>
            </a:r>
            <a:endParaRPr lang="en-US" dirty="0"/>
          </a:p>
          <a:p>
            <a:r>
              <a:rPr lang="en-US" dirty="0"/>
              <a:t>Too many competitors providing cheaper regional content</a:t>
            </a:r>
          </a:p>
        </p:txBody>
      </p:sp>
      <p:pic>
        <p:nvPicPr>
          <p:cNvPr id="7" name="Content Placeholder 6" descr="A graph of growth and profit&#10;&#10;Description automatically generated">
            <a:extLst>
              <a:ext uri="{FF2B5EF4-FFF2-40B4-BE49-F238E27FC236}">
                <a16:creationId xmlns:a16="http://schemas.microsoft.com/office/drawing/2014/main" id="{EDAA6A63-0700-3BCF-3E60-10DB5AEA69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42594" y="793710"/>
            <a:ext cx="6146400" cy="5285713"/>
          </a:xfrm>
        </p:spPr>
      </p:pic>
    </p:spTree>
    <p:extLst>
      <p:ext uri="{BB962C8B-B14F-4D97-AF65-F5344CB8AC3E}">
        <p14:creationId xmlns:p14="http://schemas.microsoft.com/office/powerpoint/2010/main" val="3326660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E875-1E92-4563-25A9-B38606A84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41D8C9-5E30-CCE3-6EB9-EF18C4FFB2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endParaRPr lang="en-US" sz="1700"/>
          </a:p>
          <a:p>
            <a:endParaRPr lang="en-US" sz="1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51B6-12B9-AC79-5C84-EAFE270028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5774" y="2128684"/>
            <a:ext cx="10691109" cy="38444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hlinkClick r:id="rId2"/>
              </a:rPr>
              <a:t>https://www.macrotrends.net/stocks/charts/NFLX/netflix/</a:t>
            </a:r>
            <a:endParaRPr lang="en-US">
              <a:latin typeface="Calibri"/>
              <a:ea typeface="Calibri"/>
              <a:cs typeface="Calibri"/>
            </a:endParaRPr>
          </a:p>
          <a:p>
            <a:r>
              <a:rPr lang="en-US">
                <a:hlinkClick r:id="rId3"/>
              </a:rPr>
              <a:t>https://www.statista.com/topics/842/netflix/#topicOverview</a:t>
            </a:r>
            <a:endParaRPr lang="en-US">
              <a:latin typeface="Calibri"/>
              <a:ea typeface="Calibri"/>
              <a:cs typeface="Calibri"/>
            </a:endParaRPr>
          </a:p>
          <a:p>
            <a:r>
              <a:rPr lang="en-US">
                <a:hlinkClick r:id="rId4"/>
              </a:rPr>
              <a:t>https://www.kaggle.com/datasets/arnavsmayan/netflix-userbase-dataset</a:t>
            </a:r>
            <a:endParaRPr lang="en-US"/>
          </a:p>
          <a:p>
            <a:r>
              <a:rPr lang="en-US">
                <a:hlinkClick r:id="rId5"/>
              </a:rPr>
              <a:t>https://www.kaggle.com/datasets/shivamb/netflix-shows</a:t>
            </a:r>
            <a:endParaRPr lang="en-US"/>
          </a:p>
          <a:p>
            <a:r>
              <a:rPr lang="en-US">
                <a:hlinkClick r:id="rId6"/>
              </a:rPr>
              <a:t>https://www.kaggle.com/datasets/ruchi798/movies-on-netflix-prime-video-hulu-and-disney</a:t>
            </a:r>
            <a:endParaRPr lang="en-US"/>
          </a:p>
          <a:p>
            <a:endParaRPr lang="en-US"/>
          </a:p>
        </p:txBody>
      </p:sp>
      <p:pic>
        <p:nvPicPr>
          <p:cNvPr id="23" name="Picture 22" descr="A logo of a dog&#10;&#10;Description automatically generated">
            <a:extLst>
              <a:ext uri="{FF2B5EF4-FFF2-40B4-BE49-F238E27FC236}">
                <a16:creationId xmlns:a16="http://schemas.microsoft.com/office/drawing/2014/main" id="{F3F43FF5-7340-2847-E059-6C92CF3C28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38667" y="5897864"/>
            <a:ext cx="952500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12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Close up of pushpins on roadmap route">
            <a:extLst>
              <a:ext uri="{FF2B5EF4-FFF2-40B4-BE49-F238E27FC236}">
                <a16:creationId xmlns:a16="http://schemas.microsoft.com/office/drawing/2014/main" id="{208582E1-9C7B-65E6-DA6B-81EFBD53D6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84" r="36674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CC53AA4-96AD-426F-818F-0121EC637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21" y="3026132"/>
            <a:ext cx="4284324" cy="1325563"/>
          </a:xfrm>
        </p:spPr>
        <p:txBody>
          <a:bodyPr/>
          <a:lstStyle/>
          <a:p>
            <a:pPr algn="ctr"/>
            <a:r>
              <a:rPr lang="en-US"/>
              <a:t>Thank You!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8685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ogo of a dog&#10;&#10;Description automatically generated">
            <a:extLst>
              <a:ext uri="{FF2B5EF4-FFF2-40B4-BE49-F238E27FC236}">
                <a16:creationId xmlns:a16="http://schemas.microsoft.com/office/drawing/2014/main" id="{649E755E-BD7C-AD44-3A07-626A83682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706" y="5895251"/>
            <a:ext cx="952500" cy="9620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227F09-BF70-2ACF-075B-BF7A81E27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85823" cy="707002"/>
          </a:xfrm>
        </p:spPr>
        <p:txBody>
          <a:bodyPr/>
          <a:lstStyle/>
          <a:p>
            <a:r>
              <a:rPr lang="en-US"/>
              <a:t>Agenda 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A2A2D-6BE1-EAA6-0053-F91872908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293" y="1832039"/>
            <a:ext cx="10537370" cy="422070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Introduction</a:t>
            </a:r>
          </a:p>
          <a:p>
            <a:r>
              <a:rPr lang="en-US"/>
              <a:t>Data Collection and </a:t>
            </a:r>
            <a:r>
              <a:rPr lang="en-US" err="1"/>
              <a:t>Cleanising</a:t>
            </a:r>
          </a:p>
          <a:p>
            <a:r>
              <a:rPr lang="en-US"/>
              <a:t>OTT Industry Analysis</a:t>
            </a:r>
          </a:p>
          <a:p>
            <a:r>
              <a:rPr lang="en-US"/>
              <a:t>OTT Platforms and Pricing</a:t>
            </a:r>
          </a:p>
          <a:p>
            <a:r>
              <a:rPr lang="en-US"/>
              <a:t>Netflix: Originals Story</a:t>
            </a:r>
          </a:p>
          <a:p>
            <a:r>
              <a:rPr lang="en-US"/>
              <a:t>Netflix Originals Comparision</a:t>
            </a:r>
          </a:p>
          <a:p>
            <a:r>
              <a:rPr lang="en-US"/>
              <a:t>Growth of Netflix</a:t>
            </a:r>
          </a:p>
          <a:p>
            <a:r>
              <a:rPr lang="en-US"/>
              <a:t>Further Analysis</a:t>
            </a:r>
          </a:p>
          <a:p>
            <a:r>
              <a:rPr lang="en-US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962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logo of a dog&#10;&#10;Description automatically generated">
            <a:extLst>
              <a:ext uri="{FF2B5EF4-FFF2-40B4-BE49-F238E27FC236}">
                <a16:creationId xmlns:a16="http://schemas.microsoft.com/office/drawing/2014/main" id="{F3F43FF5-7340-2847-E059-6C92CF3C2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667" y="5897864"/>
            <a:ext cx="952500" cy="9620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B15B4A-3F97-B22D-1567-5B8255836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F39AC-E8E1-7D87-6CC8-8B2C80AF1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932801"/>
            <a:ext cx="10720799" cy="39964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Over-The-Top (OTT) media services provide media content directly to viewers via the internet, bypassing traditional cable and satellite providers.</a:t>
            </a:r>
          </a:p>
          <a:p>
            <a:r>
              <a:rPr lang="en-US">
                <a:ea typeface="+mn-lt"/>
                <a:cs typeface="+mn-lt"/>
              </a:rPr>
              <a:t>OTT platforms have developed from basic video-on-demand services into extensive entertainment hubs, offering movies, TV shows, live sports, and original content.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Popular OTT platforms for streaming movies and shows include Amazon Prime Video, Netflix, Hulu, Disney+, and Apple TV.</a:t>
            </a:r>
          </a:p>
          <a:p>
            <a:r>
              <a:rPr lang="en-US">
                <a:ea typeface="+mn-lt"/>
                <a:cs typeface="+mn-lt"/>
              </a:rPr>
              <a:t>These platforms offer tiered content, providing enhanced services and exclusive content to paid and subscribed consumers.</a:t>
            </a:r>
          </a:p>
        </p:txBody>
      </p:sp>
    </p:spTree>
    <p:extLst>
      <p:ext uri="{BB962C8B-B14F-4D97-AF65-F5344CB8AC3E}">
        <p14:creationId xmlns:p14="http://schemas.microsoft.com/office/powerpoint/2010/main" val="3440719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logo of a dog&#10;&#10;Description automatically generated">
            <a:extLst>
              <a:ext uri="{FF2B5EF4-FFF2-40B4-BE49-F238E27FC236}">
                <a16:creationId xmlns:a16="http://schemas.microsoft.com/office/drawing/2014/main" id="{F463B9F8-BF3D-32B7-E90F-9FAB357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667" y="5897864"/>
            <a:ext cx="952500" cy="9620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464F2A-F870-646D-0A8D-47F1B1951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Collection and Cleaning (1)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51D8E-B9DD-1CB1-7532-FF1D868DF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data has been collected from multiple websites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Kaggle – Data on movies and userbase on various OTT Platforms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Statista – Netflix data regarding subscribers, and OTT Platforms' Comparision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Macrotrends – Netflix Revenue and Profit data</a:t>
            </a:r>
          </a:p>
          <a:p>
            <a:r>
              <a:rPr lang="en-US"/>
              <a:t>The data has been collected by scraping, making API calls and manually exporting data as excel files</a:t>
            </a:r>
          </a:p>
        </p:txBody>
      </p:sp>
    </p:spTree>
    <p:extLst>
      <p:ext uri="{BB962C8B-B14F-4D97-AF65-F5344CB8AC3E}">
        <p14:creationId xmlns:p14="http://schemas.microsoft.com/office/powerpoint/2010/main" val="3667810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logo of a dog&#10;&#10;Description automatically generated">
            <a:extLst>
              <a:ext uri="{FF2B5EF4-FFF2-40B4-BE49-F238E27FC236}">
                <a16:creationId xmlns:a16="http://schemas.microsoft.com/office/drawing/2014/main" id="{F463B9F8-BF3D-32B7-E90F-9FAB357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667" y="5897864"/>
            <a:ext cx="952500" cy="9620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464F2A-F870-646D-0A8D-47F1B1951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Collection and Cleaning (2)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51D8E-B9DD-1CB1-7532-FF1D868DF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data cleaning processing involves applying row level filters to remove null data, performing pivot, calculating new fields and creating joins.</a:t>
            </a: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C2BBF0-7DCA-ABC5-6465-CCF5F0925A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9" b="123"/>
          <a:stretch/>
        </p:blipFill>
        <p:spPr>
          <a:xfrm>
            <a:off x="2132418" y="3076973"/>
            <a:ext cx="7407355" cy="295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04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132B7A-542E-DCE4-68EE-3675EFF84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000">
                <a:latin typeface="Calisto MT"/>
              </a:rPr>
              <a:t>OTT Industry Analysis</a:t>
            </a:r>
          </a:p>
        </p:txBody>
      </p:sp>
      <p:pic>
        <p:nvPicPr>
          <p:cNvPr id="11" name="Picture 10" descr="A logo of a dog&#10;&#10;Description automatically generated">
            <a:extLst>
              <a:ext uri="{FF2B5EF4-FFF2-40B4-BE49-F238E27FC236}">
                <a16:creationId xmlns:a16="http://schemas.microsoft.com/office/drawing/2014/main" id="{F463B9F8-BF3D-32B7-E90F-9FAB357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089" y="5897484"/>
            <a:ext cx="952500" cy="962025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1C99584-1A31-A488-240F-B7BDE1E49E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United States, Canada, United Kingdom and India are the major countries for movie offerings on OTT platform</a:t>
            </a:r>
            <a:endParaRPr lang="en-US"/>
          </a:p>
          <a:p>
            <a:r>
              <a:rPr lang="en-US" dirty="0"/>
              <a:t>Prime Video is the leading in number of movies offered on OTT followed by Netflix</a:t>
            </a:r>
            <a:endParaRPr lang="en-US"/>
          </a:p>
          <a:p>
            <a:r>
              <a:rPr lang="en-US" dirty="0"/>
              <a:t>The content offered across platforms have similar ratings</a:t>
            </a:r>
            <a:endParaRPr lang="en-US"/>
          </a:p>
          <a:p>
            <a:r>
              <a:rPr lang="en-US" dirty="0"/>
              <a:t>Netflix Originals has movies with highest ratings of 10 and has a higher median rating score of 6.63</a:t>
            </a:r>
          </a:p>
          <a:p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798B985-2A76-3781-8D20-2D605DCE9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712" y="751113"/>
            <a:ext cx="5399314" cy="536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3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logo of a dog&#10;&#10;Description automatically generated">
            <a:extLst>
              <a:ext uri="{FF2B5EF4-FFF2-40B4-BE49-F238E27FC236}">
                <a16:creationId xmlns:a16="http://schemas.microsoft.com/office/drawing/2014/main" id="{F463B9F8-BF3D-32B7-E90F-9FAB357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667" y="5897864"/>
            <a:ext cx="952500" cy="962025"/>
          </a:xfrm>
          <a:prstGeom prst="rect">
            <a:avLst/>
          </a:prstGeom>
        </p:spPr>
      </p:pic>
      <p:pic>
        <p:nvPicPr>
          <p:cNvPr id="13" name="Picture 12" descr="A graph of cost comparison&#10;&#10;Description automatically generated">
            <a:extLst>
              <a:ext uri="{FF2B5EF4-FFF2-40B4-BE49-F238E27FC236}">
                <a16:creationId xmlns:a16="http://schemas.microsoft.com/office/drawing/2014/main" id="{55C8A001-6C04-5D3B-0256-A016D1F78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413" y="938132"/>
            <a:ext cx="8863852" cy="5161031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C44450D6-6705-E36B-AC84-467D2DF97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812" y="1979362"/>
            <a:ext cx="3631560" cy="36360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Netflix's ad-free plan ($15) is cheaper than Hulu ($18) and Max ($16).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Netflix's basic plan ($7) is lower than most of the other leading OTT platforms in the market.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130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logo of a dog&#10;&#10;Description automatically generated">
            <a:extLst>
              <a:ext uri="{FF2B5EF4-FFF2-40B4-BE49-F238E27FC236}">
                <a16:creationId xmlns:a16="http://schemas.microsoft.com/office/drawing/2014/main" id="{F463B9F8-BF3D-32B7-E90F-9FAB357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8667" y="5897864"/>
            <a:ext cx="952500" cy="962025"/>
          </a:xfrm>
          <a:prstGeom prst="rect">
            <a:avLst/>
          </a:prstGeom>
        </p:spPr>
      </p:pic>
      <p:pic>
        <p:nvPicPr>
          <p:cNvPr id="8" name="Content Placeholder 7" descr="A graph with numbers and a bar&#10;&#10;Description automatically generated">
            <a:extLst>
              <a:ext uri="{FF2B5EF4-FFF2-40B4-BE49-F238E27FC236}">
                <a16:creationId xmlns:a16="http://schemas.microsoft.com/office/drawing/2014/main" id="{DB46FC70-D575-7258-8BD4-0E237985FD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2081" b="34913"/>
          <a:stretch/>
        </p:blipFill>
        <p:spPr>
          <a:xfrm>
            <a:off x="3345651" y="981566"/>
            <a:ext cx="8841443" cy="4916207"/>
          </a:xfr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5D53456-5404-B87D-B9D5-C33C24ACC19A}"/>
              </a:ext>
            </a:extLst>
          </p:cNvPr>
          <p:cNvSpPr txBox="1">
            <a:spLocks/>
          </p:cNvSpPr>
          <p:nvPr/>
        </p:nvSpPr>
        <p:spPr>
          <a:xfrm>
            <a:off x="173959" y="1620774"/>
            <a:ext cx="3631560" cy="36360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+mn-lt"/>
                <a:cs typeface="+mn-lt"/>
              </a:rPr>
              <a:t>Netflix leads with 78% market penetration.</a:t>
            </a:r>
          </a:p>
          <a:p>
            <a:r>
              <a:rPr lang="en-US"/>
              <a:t>Amazon</a:t>
            </a:r>
            <a:r>
              <a:rPr lang="en-US">
                <a:ea typeface="+mn-lt"/>
                <a:cs typeface="+mn-lt"/>
              </a:rPr>
              <a:t> Prime follows with 72%, while Hulu holds a solid 50% penetration, reflecting competitive positions within the OTT industry.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560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64C83-72CD-B13D-19D2-7B7A7973E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Netflix originals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A6A3E-7326-C3E3-5933-FFD1DD8D7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9941" y="2128684"/>
            <a:ext cx="10681959" cy="38444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Netflix Originals are exclusive content produced or commissioned by Netflix, including TV series, movies, documentaries, and stand-up specials. These originals have become a cornerstone of Netflix's strategy, driving subscriber growth and establishing the platform as a leading content creator in the entertainment industry.</a:t>
            </a:r>
          </a:p>
          <a:p>
            <a:r>
              <a:rPr lang="en-US" dirty="0">
                <a:ea typeface="+mn-lt"/>
                <a:cs typeface="+mn-lt"/>
              </a:rPr>
              <a:t>Launched original content with "House of Cards" in 2011, transforming from a streaming service to a content creator</a:t>
            </a:r>
          </a:p>
          <a:p>
            <a:r>
              <a:rPr lang="en-US" dirty="0">
                <a:ea typeface="+mn-lt"/>
                <a:cs typeface="+mn-lt"/>
              </a:rPr>
              <a:t>Produces content in multiple languages, achieving international acclaim with shows like "Money Heist" and "Sacred Games"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4D47CB-8F73-DC2B-96FA-BB4CA2243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7BD10-9A5B-44EE-8206-C3B324FFE217}" type="datetime1"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3D2B89-54C2-FFBB-E5F1-01AE01B68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7F988-8F45-4094-2F31-726871B4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835680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VTI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hronicleVTI">
      <a:majorFont>
        <a:latin typeface="Univers Condensed"/>
        <a:ea typeface=""/>
        <a:cs typeface=""/>
      </a:majorFont>
      <a:minorFont>
        <a:latin typeface="Calisto MT" panose="02040603050505030304"/>
        <a:ea typeface=""/>
        <a:cs typeface=""/>
      </a:minorFont>
    </a:fontScheme>
    <a:fmtScheme name="Chronicl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34FD3B1-53CD-4A5C-943C-C44DFF248C3E}" vid="{19A790DA-2E4D-4134-98A6-7DECB1A1B8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987FA62D744042B742461CC0C83A81" ma:contentTypeVersion="4" ma:contentTypeDescription="Create a new document." ma:contentTypeScope="" ma:versionID="11a3380da6bf1efa980ed5cf5e80d40d">
  <xsd:schema xmlns:xsd="http://www.w3.org/2001/XMLSchema" xmlns:xs="http://www.w3.org/2001/XMLSchema" xmlns:p="http://schemas.microsoft.com/office/2006/metadata/properties" xmlns:ns2="d59413d9-e127-4b69-92ab-ec6a878ba911" targetNamespace="http://schemas.microsoft.com/office/2006/metadata/properties" ma:root="true" ma:fieldsID="e59c8b004d4589eb842f198b15783a0b" ns2:_="">
    <xsd:import namespace="d59413d9-e127-4b69-92ab-ec6a878ba9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9413d9-e127-4b69-92ab-ec6a878ba9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C58C2A8-F767-4DD4-927F-BC4CC805AC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9BAC13-9597-44DC-BAF4-51B2AA6F4F6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4140CF8-941A-4A18-B2A2-1D3D8057B35E}">
  <ds:schemaRefs>
    <ds:schemaRef ds:uri="d59413d9-e127-4b69-92ab-ec6a878ba91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ChronicleVTI</vt:lpstr>
      <vt:lpstr>PowerPoint Presentation</vt:lpstr>
      <vt:lpstr>Agenda </vt:lpstr>
      <vt:lpstr>Introduction</vt:lpstr>
      <vt:lpstr>Data Collection and Cleaning (1)</vt:lpstr>
      <vt:lpstr>Data Collection and Cleaning (2)</vt:lpstr>
      <vt:lpstr>OTT Industry Analysis</vt:lpstr>
      <vt:lpstr>PowerPoint Presentation</vt:lpstr>
      <vt:lpstr>PowerPoint Presentation</vt:lpstr>
      <vt:lpstr>Netflix originals</vt:lpstr>
      <vt:lpstr>Netflix Originals:  Data-Driven Content Creation</vt:lpstr>
      <vt:lpstr>NETFLIX GROWTH</vt:lpstr>
      <vt:lpstr>Prospects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NAVA BHARAT: Energy Solutions for India </dc:title>
  <dc:creator>Abdullah Mahmood</dc:creator>
  <cp:revision>139</cp:revision>
  <dcterms:created xsi:type="dcterms:W3CDTF">2024-03-24T04:45:47Z</dcterms:created>
  <dcterms:modified xsi:type="dcterms:W3CDTF">2024-06-25T05:52:07Z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0x010100B7987FA62D744042B742461CC0C83A81</vt:lpwstr>
  </property>
</Properties>
</file>